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6D894-4AEC-4883-B438-74D6D5F060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86B6E4-F170-42A3-8FE0-24111FA4E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056CD3-CEA9-4492-975B-29AEC8FB43C0}"/>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8A324D7F-1019-4A0D-8B78-6239F75DE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6CC05-EEF9-4009-BF61-1356747737B1}"/>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3607971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799EE-0130-41D2-A829-75852C5E40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F0F9BB-2514-4B51-9E8E-34D0297B90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C3BF6B-189C-44E3-9972-CF355FA79C88}"/>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52C432C6-D232-4E2B-AD57-02A0617CF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EB6EB-AD68-4020-A390-4AAC69A12FD3}"/>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85756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48953F-4CE6-4236-9272-FEAA5D117D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64F0EF-3F24-4BBB-A71B-F5FAE79771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7A3C0-2FD9-4951-BB6A-F387FE6CE459}"/>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C664C02B-04B9-4F03-A716-00C867DD4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D61D27-D3AF-46DB-ACF6-95E61C094F22}"/>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4264724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13B6-3110-4693-9B92-17A0C08F2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2E9C3-5B6D-4ED2-AEE9-5D1653A9E30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7AC8A8-91E0-4FB5-BFA1-F9A4419B7420}"/>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723E29CF-26B3-4F41-9669-BACF9804C6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E66FC-DD50-41C1-9F28-7E44D7D700E5}"/>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26945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7E9B-C0BD-4283-8291-BEFB9BB141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0B0FF8-51FF-42E2-905A-3CF2F79099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7AA044F-AA72-468D-AF4C-1B4C90804951}"/>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D6D17A0E-4073-4DC5-AB74-2665AD7B1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663C9-4EC6-419F-9957-A7F31465C425}"/>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2180475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97C3-51A3-4B9B-B7F2-67C62F007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4FA1A-D12A-4C60-B535-C52E9B5A2C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67E156-2E24-480D-B4DB-039B3BD6FE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200E3E-4E15-425C-80C6-526CD0D3D0F9}"/>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6" name="Footer Placeholder 5">
            <a:extLst>
              <a:ext uri="{FF2B5EF4-FFF2-40B4-BE49-F238E27FC236}">
                <a16:creationId xmlns:a16="http://schemas.microsoft.com/office/drawing/2014/main" id="{90B73EDC-4235-4EE8-BA77-40FDAAA04C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65264-DE2D-4DB3-BFBE-304F875D5CA5}"/>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22656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3DF2-2B84-43FE-89B8-FD76921F5B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87D779-3680-4668-BFCC-3F20E7A2E2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F1CEF5-DE4F-4863-895F-5F3C2D1293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24456D-63A9-4687-B645-FB6B89AB3B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FBE8BE-FD4F-4FB8-9CC0-611F7007CBC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DB076B-A55A-4896-9837-87E6DE086096}"/>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8" name="Footer Placeholder 7">
            <a:extLst>
              <a:ext uri="{FF2B5EF4-FFF2-40B4-BE49-F238E27FC236}">
                <a16:creationId xmlns:a16="http://schemas.microsoft.com/office/drawing/2014/main" id="{C50701E3-6705-4F65-8484-C465F2820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0AB76-E19C-446F-BAC0-0218CEBDCF93}"/>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2137985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BA71-FA60-449E-860F-34608DAFB2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FC8C10-2CCC-4BA2-B85B-21798A6C5962}"/>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4" name="Footer Placeholder 3">
            <a:extLst>
              <a:ext uri="{FF2B5EF4-FFF2-40B4-BE49-F238E27FC236}">
                <a16:creationId xmlns:a16="http://schemas.microsoft.com/office/drawing/2014/main" id="{58BC6C35-B119-4C08-84BE-F1E2207513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911862-6874-4F64-8493-5953057FBDEE}"/>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361786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A4C1C-DC74-442F-9E34-E0736E47E536}"/>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3" name="Footer Placeholder 2">
            <a:extLst>
              <a:ext uri="{FF2B5EF4-FFF2-40B4-BE49-F238E27FC236}">
                <a16:creationId xmlns:a16="http://schemas.microsoft.com/office/drawing/2014/main" id="{61064DDE-E3C1-47CD-AA8C-A7606945B3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B0FEC2-7E93-4140-ACDB-1C27FA7CCAD0}"/>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13386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1873-298D-48A2-939F-70B5E4783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AB63E3-3B6A-439B-93D1-399A2BEB2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5C44B3-04D9-4BFA-99B8-4C32C145E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C5EA57-31B6-42B9-B3E9-568BDB4CAA08}"/>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6" name="Footer Placeholder 5">
            <a:extLst>
              <a:ext uri="{FF2B5EF4-FFF2-40B4-BE49-F238E27FC236}">
                <a16:creationId xmlns:a16="http://schemas.microsoft.com/office/drawing/2014/main" id="{E61DA12E-2642-4722-8F18-47DACE7000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54DDA-BF13-4F42-9FF0-B3B127B6F410}"/>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1957409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5E1DF-F80C-4EB8-B1C7-9A0108A9E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FD71D-C9DE-4831-BE81-1BB4836B14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90F1-1AA7-4C27-8D9D-132FB9DE7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7F1804-DF6B-44A3-8E0D-D255AD1B117A}"/>
              </a:ext>
            </a:extLst>
          </p:cNvPr>
          <p:cNvSpPr>
            <a:spLocks noGrp="1"/>
          </p:cNvSpPr>
          <p:nvPr>
            <p:ph type="dt" sz="half" idx="10"/>
          </p:nvPr>
        </p:nvSpPr>
        <p:spPr/>
        <p:txBody>
          <a:bodyPr/>
          <a:lstStyle/>
          <a:p>
            <a:fld id="{D6BC102A-06EF-4A63-A408-67FA5D33252A}" type="datetimeFigureOut">
              <a:rPr lang="en-US" smtClean="0"/>
              <a:t>12/5/2018</a:t>
            </a:fld>
            <a:endParaRPr lang="en-US"/>
          </a:p>
        </p:txBody>
      </p:sp>
      <p:sp>
        <p:nvSpPr>
          <p:cNvPr id="6" name="Footer Placeholder 5">
            <a:extLst>
              <a:ext uri="{FF2B5EF4-FFF2-40B4-BE49-F238E27FC236}">
                <a16:creationId xmlns:a16="http://schemas.microsoft.com/office/drawing/2014/main" id="{C1B82525-B7F5-4BD6-845B-B4E46F298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17B058-A8BD-4CA0-8710-5F450BD1F46B}"/>
              </a:ext>
            </a:extLst>
          </p:cNvPr>
          <p:cNvSpPr>
            <a:spLocks noGrp="1"/>
          </p:cNvSpPr>
          <p:nvPr>
            <p:ph type="sldNum" sz="quarter" idx="12"/>
          </p:nvPr>
        </p:nvSpPr>
        <p:spPr/>
        <p:txBody>
          <a:bodyPr/>
          <a:lstStyle/>
          <a:p>
            <a:fld id="{AE171733-0A58-4A69-B177-24254F4D7704}" type="slidenum">
              <a:rPr lang="en-US" smtClean="0"/>
              <a:t>‹#›</a:t>
            </a:fld>
            <a:endParaRPr lang="en-US"/>
          </a:p>
        </p:txBody>
      </p:sp>
    </p:spTree>
    <p:extLst>
      <p:ext uri="{BB962C8B-B14F-4D97-AF65-F5344CB8AC3E}">
        <p14:creationId xmlns:p14="http://schemas.microsoft.com/office/powerpoint/2010/main" val="2774532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F4BAE-8BAE-467E-A0E4-04EBC8E23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80BE09-117A-493F-89C4-8A98850FB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1CE35-2E3B-4B22-8DBB-2EEA6E5509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BC102A-06EF-4A63-A408-67FA5D33252A}" type="datetimeFigureOut">
              <a:rPr lang="en-US" smtClean="0"/>
              <a:t>12/5/2018</a:t>
            </a:fld>
            <a:endParaRPr lang="en-US"/>
          </a:p>
        </p:txBody>
      </p:sp>
      <p:sp>
        <p:nvSpPr>
          <p:cNvPr id="5" name="Footer Placeholder 4">
            <a:extLst>
              <a:ext uri="{FF2B5EF4-FFF2-40B4-BE49-F238E27FC236}">
                <a16:creationId xmlns:a16="http://schemas.microsoft.com/office/drawing/2014/main" id="{9437BFEA-C105-4557-A8B1-F892C86829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48B10D-78C1-4FFB-8CFD-39E8C918E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71733-0A58-4A69-B177-24254F4D7704}" type="slidenum">
              <a:rPr lang="en-US" smtClean="0"/>
              <a:t>‹#›</a:t>
            </a:fld>
            <a:endParaRPr lang="en-US"/>
          </a:p>
        </p:txBody>
      </p:sp>
    </p:spTree>
    <p:extLst>
      <p:ext uri="{BB962C8B-B14F-4D97-AF65-F5344CB8AC3E}">
        <p14:creationId xmlns:p14="http://schemas.microsoft.com/office/powerpoint/2010/main" val="3191456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18cdeff89e.cognitiveclass.ai/lab?#There-are-two-distinct-outskirts-formed---lets-look-at-the-data-for-both"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api.data.gov.in/resource/04cbe4b1-2f2b-4c39-a1d5-1c2e28bc0e32?api-ke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18cdeff89e.cognitiveclass.ai/lab?#This-project-would-be-useful-for-someone-who-would-be-interested-in-looking-for-opening-up-a-new-dental-care-unit-in-Bangalore.-Government-health-department%2C-provate-health-service-group-and-even-an-individual-dentist-would-be-beneficiary-of-this-study.--This-project-will-provide-analytical-guideline-about-the-preferred-zones-for-opening-up-a-dental-care-unit-in-Bangalo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gov.in/catalog/locality-based-pincode" TargetMode="External"/><Relationship Id="rId2" Type="http://schemas.openxmlformats.org/officeDocument/2006/relationships/hyperlink" Target="https://data.gov.in/catalog/locality-based-pincode)" TargetMode="External"/><Relationship Id="rId1" Type="http://schemas.openxmlformats.org/officeDocument/2006/relationships/slideLayout" Target="../slideLayouts/slideLayout2.xml"/><Relationship Id="rId4" Type="http://schemas.openxmlformats.org/officeDocument/2006/relationships/hyperlink" Target="https://api.data.gov.in/resource/04cbe4b1-2f2b-4c39-a1d5-1c2e28bc0e32?api-key=&amp;format=csv&amp;offset=0&amp;limit=1000000"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data.gov.in/catalog/locality-based-pincod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8B49-16F1-4182-B461-F4390E5FBB4D}"/>
              </a:ext>
            </a:extLst>
          </p:cNvPr>
          <p:cNvSpPr>
            <a:spLocks noGrp="1"/>
          </p:cNvSpPr>
          <p:nvPr>
            <p:ph type="ctrTitle"/>
          </p:nvPr>
        </p:nvSpPr>
        <p:spPr>
          <a:xfrm>
            <a:off x="1306286" y="1128777"/>
            <a:ext cx="9144000" cy="2387600"/>
          </a:xfrm>
        </p:spPr>
        <p:txBody>
          <a:bodyPr>
            <a:normAutofit fontScale="90000"/>
          </a:bodyPr>
          <a:lstStyle/>
          <a:p>
            <a:r>
              <a:rPr lang="en-US" b="1" dirty="0"/>
              <a:t>To explore the neighborhood of City Bangalore for opening up a New Dental Care Unit</a:t>
            </a:r>
            <a:br>
              <a:rPr lang="en-US" b="1" dirty="0"/>
            </a:br>
            <a:endParaRPr lang="en-US" dirty="0"/>
          </a:p>
        </p:txBody>
      </p:sp>
      <p:sp>
        <p:nvSpPr>
          <p:cNvPr id="3" name="Subtitle 2">
            <a:extLst>
              <a:ext uri="{FF2B5EF4-FFF2-40B4-BE49-F238E27FC236}">
                <a16:creationId xmlns:a16="http://schemas.microsoft.com/office/drawing/2014/main" id="{C468D0E6-9B5F-41F8-942D-9DD884D668BB}"/>
              </a:ext>
            </a:extLst>
          </p:cNvPr>
          <p:cNvSpPr>
            <a:spLocks noGrp="1"/>
          </p:cNvSpPr>
          <p:nvPr>
            <p:ph type="subTitle" idx="1"/>
          </p:nvPr>
        </p:nvSpPr>
        <p:spPr>
          <a:xfrm>
            <a:off x="221673" y="174171"/>
            <a:ext cx="9144000" cy="437738"/>
          </a:xfrm>
        </p:spPr>
        <p:txBody>
          <a:bodyPr>
            <a:normAutofit/>
          </a:bodyPr>
          <a:lstStyle/>
          <a:p>
            <a:pPr algn="l"/>
            <a:r>
              <a:rPr lang="en-US" sz="1400" b="1" dirty="0"/>
              <a:t>Capstone Project Assignment</a:t>
            </a:r>
          </a:p>
        </p:txBody>
      </p:sp>
      <p:pic>
        <p:nvPicPr>
          <p:cNvPr id="4" name="Picture 3">
            <a:extLst>
              <a:ext uri="{FF2B5EF4-FFF2-40B4-BE49-F238E27FC236}">
                <a16:creationId xmlns:a16="http://schemas.microsoft.com/office/drawing/2014/main" id="{6E7DF808-05E9-4B1E-9781-2F1B4C28019E}"/>
              </a:ext>
            </a:extLst>
          </p:cNvPr>
          <p:cNvPicPr>
            <a:picLocks noChangeAspect="1"/>
          </p:cNvPicPr>
          <p:nvPr/>
        </p:nvPicPr>
        <p:blipFill>
          <a:blip r:embed="rId2"/>
          <a:stretch>
            <a:fillRect/>
          </a:stretch>
        </p:blipFill>
        <p:spPr>
          <a:xfrm>
            <a:off x="1741714" y="3151234"/>
            <a:ext cx="8684202" cy="2325600"/>
          </a:xfrm>
          <a:prstGeom prst="rect">
            <a:avLst/>
          </a:prstGeom>
        </p:spPr>
      </p:pic>
      <p:sp>
        <p:nvSpPr>
          <p:cNvPr id="5" name="TextBox 4">
            <a:extLst>
              <a:ext uri="{FF2B5EF4-FFF2-40B4-BE49-F238E27FC236}">
                <a16:creationId xmlns:a16="http://schemas.microsoft.com/office/drawing/2014/main" id="{00318B32-DA6B-472E-8E57-FC9AF2AD969A}"/>
              </a:ext>
            </a:extLst>
          </p:cNvPr>
          <p:cNvSpPr txBox="1"/>
          <p:nvPr/>
        </p:nvSpPr>
        <p:spPr>
          <a:xfrm>
            <a:off x="2978727" y="6054436"/>
            <a:ext cx="6747164" cy="646331"/>
          </a:xfrm>
          <a:prstGeom prst="rect">
            <a:avLst/>
          </a:prstGeom>
          <a:noFill/>
        </p:spPr>
        <p:txBody>
          <a:bodyPr wrap="square" rtlCol="0">
            <a:spAutoFit/>
          </a:bodyPr>
          <a:lstStyle/>
          <a:p>
            <a:pPr algn="r"/>
            <a:r>
              <a:rPr lang="en-US" b="1" dirty="0"/>
              <a:t>By Rajarshi Ray</a:t>
            </a:r>
          </a:p>
          <a:p>
            <a:pPr algn="r"/>
            <a:r>
              <a:rPr lang="en-US" b="1" dirty="0"/>
              <a:t>Dec 2018</a:t>
            </a:r>
          </a:p>
        </p:txBody>
      </p:sp>
    </p:spTree>
    <p:extLst>
      <p:ext uri="{BB962C8B-B14F-4D97-AF65-F5344CB8AC3E}">
        <p14:creationId xmlns:p14="http://schemas.microsoft.com/office/powerpoint/2010/main" val="3794891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B5BC90-60A8-4C11-A9A3-2B8A68FE1249}"/>
              </a:ext>
            </a:extLst>
          </p:cNvPr>
          <p:cNvSpPr>
            <a:spLocks noGrp="1"/>
          </p:cNvSpPr>
          <p:nvPr>
            <p:ph idx="1"/>
          </p:nvPr>
        </p:nvSpPr>
        <p:spPr>
          <a:xfrm>
            <a:off x="297872" y="121515"/>
            <a:ext cx="11894127" cy="1915103"/>
          </a:xfrm>
        </p:spPr>
        <p:txBody>
          <a:bodyPr>
            <a:normAutofit/>
          </a:bodyPr>
          <a:lstStyle/>
          <a:p>
            <a:pPr marL="0" indent="0">
              <a:spcBef>
                <a:spcPts val="0"/>
              </a:spcBef>
              <a:buNone/>
            </a:pPr>
            <a:r>
              <a:rPr lang="en-US" sz="1800" dirty="0"/>
              <a:t>Clusters of 4 - Further to this, groups are formed again </a:t>
            </a:r>
          </a:p>
          <a:p>
            <a:pPr marL="800100" lvl="1" indent="-342900">
              <a:spcBef>
                <a:spcPts val="0"/>
              </a:spcBef>
              <a:buAutoNum type="alphaLcParenBoth"/>
            </a:pPr>
            <a:r>
              <a:rPr lang="en-US" sz="1400" dirty="0"/>
              <a:t>Outskirts </a:t>
            </a:r>
          </a:p>
          <a:p>
            <a:pPr marL="800100" lvl="1" indent="-342900">
              <a:spcBef>
                <a:spcPts val="0"/>
              </a:spcBef>
              <a:buAutoNum type="alphaLcParenBoth"/>
            </a:pPr>
            <a:r>
              <a:rPr lang="en-US" sz="1400" dirty="0"/>
              <a:t>North-West and slightly Southern part </a:t>
            </a:r>
          </a:p>
          <a:p>
            <a:pPr marL="800100" lvl="1" indent="-342900">
              <a:spcBef>
                <a:spcPts val="0"/>
              </a:spcBef>
              <a:buAutoNum type="alphaLcParenBoth"/>
            </a:pPr>
            <a:r>
              <a:rPr lang="en-US" sz="1400" dirty="0"/>
              <a:t>Central </a:t>
            </a:r>
          </a:p>
          <a:p>
            <a:pPr marL="800100" lvl="1" indent="-342900">
              <a:spcBef>
                <a:spcPts val="0"/>
              </a:spcBef>
              <a:buAutoNum type="alphaLcParenBoth"/>
            </a:pPr>
            <a:r>
              <a:rPr lang="en-US" sz="1400" dirty="0"/>
              <a:t>East side</a:t>
            </a:r>
          </a:p>
          <a:p>
            <a:pPr marL="0" indent="0">
              <a:spcBef>
                <a:spcPts val="0"/>
              </a:spcBef>
              <a:buNone/>
            </a:pPr>
            <a:r>
              <a:rPr lang="en-US" sz="1800" dirty="0"/>
              <a:t>Interestingly, this time there is a clear distinction between east and central part, which was not there when we observed this during cluster-3. Now, lets create one more clusters with 5 groups</a:t>
            </a:r>
          </a:p>
          <a:p>
            <a:endParaRPr lang="en-US" sz="1800" dirty="0"/>
          </a:p>
        </p:txBody>
      </p:sp>
      <p:pic>
        <p:nvPicPr>
          <p:cNvPr id="4" name="Picture 3">
            <a:extLst>
              <a:ext uri="{FF2B5EF4-FFF2-40B4-BE49-F238E27FC236}">
                <a16:creationId xmlns:a16="http://schemas.microsoft.com/office/drawing/2014/main" id="{9A44D1C9-025E-4ABF-8D26-FC9C20573C9C}"/>
              </a:ext>
            </a:extLst>
          </p:cNvPr>
          <p:cNvPicPr>
            <a:picLocks noChangeAspect="1"/>
          </p:cNvPicPr>
          <p:nvPr/>
        </p:nvPicPr>
        <p:blipFill>
          <a:blip r:embed="rId2"/>
          <a:stretch>
            <a:fillRect/>
          </a:stretch>
        </p:blipFill>
        <p:spPr>
          <a:xfrm>
            <a:off x="297873" y="2036618"/>
            <a:ext cx="11596256" cy="4540915"/>
          </a:xfrm>
          <a:prstGeom prst="rect">
            <a:avLst/>
          </a:prstGeom>
        </p:spPr>
      </p:pic>
    </p:spTree>
    <p:extLst>
      <p:ext uri="{BB962C8B-B14F-4D97-AF65-F5344CB8AC3E}">
        <p14:creationId xmlns:p14="http://schemas.microsoft.com/office/powerpoint/2010/main" val="287593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D1A701-9C7D-4269-BA38-95D8272BFD37}"/>
              </a:ext>
            </a:extLst>
          </p:cNvPr>
          <p:cNvSpPr>
            <a:spLocks noGrp="1"/>
          </p:cNvSpPr>
          <p:nvPr>
            <p:ph idx="1"/>
          </p:nvPr>
        </p:nvSpPr>
        <p:spPr>
          <a:xfrm>
            <a:off x="145472" y="121516"/>
            <a:ext cx="12046527" cy="1928957"/>
          </a:xfrm>
        </p:spPr>
        <p:txBody>
          <a:bodyPr>
            <a:normAutofit/>
          </a:bodyPr>
          <a:lstStyle/>
          <a:p>
            <a:pPr marL="0" indent="0">
              <a:spcBef>
                <a:spcPts val="0"/>
              </a:spcBef>
              <a:buNone/>
            </a:pPr>
            <a:r>
              <a:rPr lang="en-US" sz="1800" dirty="0"/>
              <a:t>Clusters of 5 - This has a quite outstanding distinction between different zones – </a:t>
            </a:r>
          </a:p>
          <a:p>
            <a:pPr marL="800100" lvl="1" indent="-342900">
              <a:spcBef>
                <a:spcPts val="0"/>
              </a:spcBef>
              <a:buFont typeface="+mj-lt"/>
              <a:buAutoNum type="alphaLcParenR"/>
            </a:pPr>
            <a:r>
              <a:rPr lang="en-US" sz="1400" dirty="0"/>
              <a:t>Outskirts 1</a:t>
            </a:r>
          </a:p>
          <a:p>
            <a:pPr marL="800100" lvl="1" indent="-342900">
              <a:spcBef>
                <a:spcPts val="0"/>
              </a:spcBef>
              <a:buFont typeface="+mj-lt"/>
              <a:buAutoNum type="alphaLcParenR"/>
            </a:pPr>
            <a:r>
              <a:rPr lang="en-US" sz="1400" dirty="0"/>
              <a:t>Outskirts 2</a:t>
            </a:r>
          </a:p>
          <a:p>
            <a:pPr marL="800100" lvl="1" indent="-342900">
              <a:spcBef>
                <a:spcPts val="0"/>
              </a:spcBef>
              <a:buFont typeface="+mj-lt"/>
              <a:buAutoNum type="alphaLcParenR"/>
            </a:pPr>
            <a:r>
              <a:rPr lang="en-US" sz="1400" dirty="0"/>
              <a:t>North-east and most southern part, </a:t>
            </a:r>
          </a:p>
          <a:p>
            <a:pPr marL="800100" lvl="1" indent="-342900">
              <a:spcBef>
                <a:spcPts val="0"/>
              </a:spcBef>
              <a:buFont typeface="+mj-lt"/>
              <a:buAutoNum type="alphaLcParenR"/>
            </a:pPr>
            <a:r>
              <a:rPr lang="en-US" sz="1400" dirty="0"/>
              <a:t>East </a:t>
            </a:r>
          </a:p>
          <a:p>
            <a:pPr marL="800100" lvl="1" indent="-342900">
              <a:spcBef>
                <a:spcPts val="0"/>
              </a:spcBef>
              <a:buFont typeface="+mj-lt"/>
              <a:buAutoNum type="alphaLcParenR"/>
            </a:pPr>
            <a:r>
              <a:rPr lang="en-US" sz="1400" dirty="0"/>
              <a:t>Central part. </a:t>
            </a:r>
          </a:p>
          <a:p>
            <a:pPr marL="0" indent="0">
              <a:spcBef>
                <a:spcPts val="0"/>
              </a:spcBef>
              <a:buNone/>
            </a:pPr>
            <a:r>
              <a:rPr lang="en-US" sz="1800" dirty="0"/>
              <a:t>Certain medical care units are segmented in different parts of Bangalore. In our next sections, we will see the actual data in data frame and try to understand this trend a bit more</a:t>
            </a:r>
          </a:p>
          <a:p>
            <a:endParaRPr lang="en-US" sz="1800" dirty="0"/>
          </a:p>
        </p:txBody>
      </p:sp>
      <p:pic>
        <p:nvPicPr>
          <p:cNvPr id="4" name="Picture 3">
            <a:extLst>
              <a:ext uri="{FF2B5EF4-FFF2-40B4-BE49-F238E27FC236}">
                <a16:creationId xmlns:a16="http://schemas.microsoft.com/office/drawing/2014/main" id="{059D7DAC-1D99-4058-874A-23D9BFE8F7E4}"/>
              </a:ext>
            </a:extLst>
          </p:cNvPr>
          <p:cNvPicPr>
            <a:picLocks noChangeAspect="1"/>
          </p:cNvPicPr>
          <p:nvPr/>
        </p:nvPicPr>
        <p:blipFill>
          <a:blip r:embed="rId2"/>
          <a:stretch>
            <a:fillRect/>
          </a:stretch>
        </p:blipFill>
        <p:spPr>
          <a:xfrm>
            <a:off x="794470" y="2050473"/>
            <a:ext cx="10976615" cy="4590631"/>
          </a:xfrm>
          <a:prstGeom prst="rect">
            <a:avLst/>
          </a:prstGeom>
        </p:spPr>
      </p:pic>
    </p:spTree>
    <p:extLst>
      <p:ext uri="{BB962C8B-B14F-4D97-AF65-F5344CB8AC3E}">
        <p14:creationId xmlns:p14="http://schemas.microsoft.com/office/powerpoint/2010/main" val="164356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2621-D5D5-4B6B-A659-91B17736B4D0}"/>
              </a:ext>
            </a:extLst>
          </p:cNvPr>
          <p:cNvSpPr>
            <a:spLocks noGrp="1"/>
          </p:cNvSpPr>
          <p:nvPr>
            <p:ph type="title"/>
          </p:nvPr>
        </p:nvSpPr>
        <p:spPr>
          <a:xfrm>
            <a:off x="103908" y="115744"/>
            <a:ext cx="11249891" cy="923347"/>
          </a:xfrm>
        </p:spPr>
        <p:txBody>
          <a:bodyPr>
            <a:normAutofit fontScale="90000"/>
          </a:bodyPr>
          <a:lstStyle/>
          <a:p>
            <a:r>
              <a:rPr lang="en-US" b="1" dirty="0"/>
              <a:t>Discussion</a:t>
            </a:r>
            <a:br>
              <a:rPr lang="en-US" b="1" dirty="0"/>
            </a:br>
            <a:endParaRPr lang="en-US" dirty="0"/>
          </a:p>
        </p:txBody>
      </p:sp>
      <p:sp>
        <p:nvSpPr>
          <p:cNvPr id="3" name="Content Placeholder 2">
            <a:extLst>
              <a:ext uri="{FF2B5EF4-FFF2-40B4-BE49-F238E27FC236}">
                <a16:creationId xmlns:a16="http://schemas.microsoft.com/office/drawing/2014/main" id="{1D62EA6C-FBF5-4260-BB92-06CA43809639}"/>
              </a:ext>
            </a:extLst>
          </p:cNvPr>
          <p:cNvSpPr>
            <a:spLocks noGrp="1"/>
          </p:cNvSpPr>
          <p:nvPr>
            <p:ph idx="1"/>
          </p:nvPr>
        </p:nvSpPr>
        <p:spPr>
          <a:xfrm>
            <a:off x="-1" y="577417"/>
            <a:ext cx="11970327" cy="1057419"/>
          </a:xfrm>
        </p:spPr>
        <p:txBody>
          <a:bodyPr>
            <a:normAutofit lnSpcReduction="10000"/>
          </a:bodyPr>
          <a:lstStyle/>
          <a:p>
            <a:pPr marL="0" indent="0">
              <a:buNone/>
            </a:pPr>
            <a:r>
              <a:rPr lang="en-US" sz="1400" dirty="0"/>
              <a:t>Now, we will try to understand what have made these kind of clusters. Lets have look at the different types of medical care units found in each cluster along with their most commonly presence</a:t>
            </a:r>
          </a:p>
          <a:p>
            <a:pPr>
              <a:buFont typeface="Wingdings" panose="05000000000000000000" pitchFamily="2" charset="2"/>
              <a:buChar char="Ø"/>
            </a:pPr>
            <a:r>
              <a:rPr lang="en-US" sz="1400" b="1" dirty="0"/>
              <a:t>Outskirts - </a:t>
            </a:r>
            <a:r>
              <a:rPr lang="en-US" sz="1400" dirty="0"/>
              <a:t>There are two distinct outskirts formed - lets look at the data for both</a:t>
            </a:r>
            <a:r>
              <a:rPr lang="en-US" sz="1400" dirty="0">
                <a:hlinkClick r:id="rId2"/>
              </a:rPr>
              <a:t>¶</a:t>
            </a:r>
            <a:endParaRPr lang="en-US" sz="1400" dirty="0"/>
          </a:p>
          <a:p>
            <a:r>
              <a:rPr lang="en-US" sz="1400" b="1" dirty="0"/>
              <a:t>Outskirts 1 </a:t>
            </a:r>
            <a:r>
              <a:rPr lang="en-US" sz="1400" dirty="0"/>
              <a:t>- It has got a good combination of General Hospital, Medical Centers, Veterinarian, and Dental Care</a:t>
            </a:r>
          </a:p>
          <a:p>
            <a:pPr marL="0" indent="0">
              <a:buNone/>
            </a:pPr>
            <a:endParaRPr lang="en-US" dirty="0"/>
          </a:p>
        </p:txBody>
      </p:sp>
      <p:pic>
        <p:nvPicPr>
          <p:cNvPr id="6" name="Picture 5">
            <a:extLst>
              <a:ext uri="{FF2B5EF4-FFF2-40B4-BE49-F238E27FC236}">
                <a16:creationId xmlns:a16="http://schemas.microsoft.com/office/drawing/2014/main" id="{DF20E318-BC6E-4D62-8C52-ED6331DF66EB}"/>
              </a:ext>
            </a:extLst>
          </p:cNvPr>
          <p:cNvPicPr>
            <a:picLocks noChangeAspect="1"/>
          </p:cNvPicPr>
          <p:nvPr/>
        </p:nvPicPr>
        <p:blipFill>
          <a:blip r:embed="rId3"/>
          <a:stretch>
            <a:fillRect/>
          </a:stretch>
        </p:blipFill>
        <p:spPr>
          <a:xfrm>
            <a:off x="367144" y="1640282"/>
            <a:ext cx="10723418" cy="2086698"/>
          </a:xfrm>
          <a:prstGeom prst="rect">
            <a:avLst/>
          </a:prstGeom>
        </p:spPr>
      </p:pic>
      <p:sp>
        <p:nvSpPr>
          <p:cNvPr id="7" name="Rectangle 6">
            <a:extLst>
              <a:ext uri="{FF2B5EF4-FFF2-40B4-BE49-F238E27FC236}">
                <a16:creationId xmlns:a16="http://schemas.microsoft.com/office/drawing/2014/main" id="{258CA952-FAE0-4BB8-984F-656FAD022AF0}"/>
              </a:ext>
            </a:extLst>
          </p:cNvPr>
          <p:cNvSpPr/>
          <p:nvPr/>
        </p:nvSpPr>
        <p:spPr>
          <a:xfrm>
            <a:off x="162791" y="3726980"/>
            <a:ext cx="11866417" cy="480131"/>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1400" b="1" dirty="0"/>
              <a:t>Outskirts 2 - </a:t>
            </a:r>
            <a:r>
              <a:rPr lang="en-US" sz="1400" dirty="0"/>
              <a:t>General Hospitals are predominantly present here. Next to that there are Medical centers, individual doctor's offices, veterinarian and even eye care unit. However, there is not many dental care unit available in this area</a:t>
            </a:r>
          </a:p>
        </p:txBody>
      </p:sp>
      <p:pic>
        <p:nvPicPr>
          <p:cNvPr id="8" name="Picture 7">
            <a:extLst>
              <a:ext uri="{FF2B5EF4-FFF2-40B4-BE49-F238E27FC236}">
                <a16:creationId xmlns:a16="http://schemas.microsoft.com/office/drawing/2014/main" id="{212DCE92-86F2-4264-B62E-CB9C6AD59C8B}"/>
              </a:ext>
            </a:extLst>
          </p:cNvPr>
          <p:cNvPicPr>
            <a:picLocks noChangeAspect="1"/>
          </p:cNvPicPr>
          <p:nvPr/>
        </p:nvPicPr>
        <p:blipFill>
          <a:blip r:embed="rId4"/>
          <a:stretch>
            <a:fillRect/>
          </a:stretch>
        </p:blipFill>
        <p:spPr>
          <a:xfrm>
            <a:off x="367144" y="4207111"/>
            <a:ext cx="10723418" cy="2650889"/>
          </a:xfrm>
          <a:prstGeom prst="rect">
            <a:avLst/>
          </a:prstGeom>
        </p:spPr>
      </p:pic>
    </p:spTree>
    <p:extLst>
      <p:ext uri="{BB962C8B-B14F-4D97-AF65-F5344CB8AC3E}">
        <p14:creationId xmlns:p14="http://schemas.microsoft.com/office/powerpoint/2010/main" val="70826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99667-3A4E-43EF-A884-313C3001CF6E}"/>
              </a:ext>
            </a:extLst>
          </p:cNvPr>
          <p:cNvSpPr>
            <a:spLocks noGrp="1"/>
          </p:cNvSpPr>
          <p:nvPr>
            <p:ph idx="1"/>
          </p:nvPr>
        </p:nvSpPr>
        <p:spPr>
          <a:xfrm>
            <a:off x="291275" y="696686"/>
            <a:ext cx="12060381" cy="692727"/>
          </a:xfrm>
        </p:spPr>
        <p:txBody>
          <a:bodyPr>
            <a:normAutofit/>
          </a:bodyPr>
          <a:lstStyle/>
          <a:p>
            <a:pPr marL="0" indent="0">
              <a:buNone/>
            </a:pPr>
            <a:r>
              <a:rPr lang="en-US" sz="1600" b="1" dirty="0"/>
              <a:t>Central</a:t>
            </a:r>
            <a:r>
              <a:rPr lang="en-US" sz="1600" dirty="0"/>
              <a:t> - Here again general hospitals are many. Presence of Medical centers is next to that. Veterinarian, Individual doctor's office are also seen. However, very few dental care units are found in this cluster as well.</a:t>
            </a:r>
          </a:p>
          <a:p>
            <a:endParaRPr lang="en-US" sz="1600" dirty="0"/>
          </a:p>
        </p:txBody>
      </p:sp>
      <p:pic>
        <p:nvPicPr>
          <p:cNvPr id="4" name="Picture 3">
            <a:extLst>
              <a:ext uri="{FF2B5EF4-FFF2-40B4-BE49-F238E27FC236}">
                <a16:creationId xmlns:a16="http://schemas.microsoft.com/office/drawing/2014/main" id="{B6EC2980-C3D2-476A-A35A-A1400B6AF76A}"/>
              </a:ext>
            </a:extLst>
          </p:cNvPr>
          <p:cNvPicPr>
            <a:picLocks noChangeAspect="1"/>
          </p:cNvPicPr>
          <p:nvPr/>
        </p:nvPicPr>
        <p:blipFill>
          <a:blip r:embed="rId2"/>
          <a:stretch>
            <a:fillRect/>
          </a:stretch>
        </p:blipFill>
        <p:spPr>
          <a:xfrm>
            <a:off x="511298" y="1694213"/>
            <a:ext cx="10896930" cy="3886200"/>
          </a:xfrm>
          <a:prstGeom prst="rect">
            <a:avLst/>
          </a:prstGeom>
        </p:spPr>
      </p:pic>
    </p:spTree>
    <p:extLst>
      <p:ext uri="{BB962C8B-B14F-4D97-AF65-F5344CB8AC3E}">
        <p14:creationId xmlns:p14="http://schemas.microsoft.com/office/powerpoint/2010/main" val="2072998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99667-3A4E-43EF-A884-313C3001CF6E}"/>
              </a:ext>
            </a:extLst>
          </p:cNvPr>
          <p:cNvSpPr>
            <a:spLocks noGrp="1"/>
          </p:cNvSpPr>
          <p:nvPr>
            <p:ph idx="1"/>
          </p:nvPr>
        </p:nvSpPr>
        <p:spPr>
          <a:xfrm>
            <a:off x="131619" y="159657"/>
            <a:ext cx="12060381" cy="692727"/>
          </a:xfrm>
        </p:spPr>
        <p:txBody>
          <a:bodyPr>
            <a:normAutofit/>
          </a:bodyPr>
          <a:lstStyle/>
          <a:p>
            <a:pPr marL="0" indent="0">
              <a:buNone/>
            </a:pPr>
            <a:r>
              <a:rPr lang="en-US" sz="1600" b="1" dirty="0"/>
              <a:t>East - </a:t>
            </a:r>
            <a:r>
              <a:rPr lang="en-US" sz="1600" dirty="0"/>
              <a:t>Apart from general hospitals and individual doctor's office, there is a very high number of dental care units available in this cluster</a:t>
            </a:r>
          </a:p>
          <a:p>
            <a:endParaRPr lang="en-US" sz="1600" dirty="0"/>
          </a:p>
        </p:txBody>
      </p:sp>
      <p:pic>
        <p:nvPicPr>
          <p:cNvPr id="2" name="Picture 1">
            <a:extLst>
              <a:ext uri="{FF2B5EF4-FFF2-40B4-BE49-F238E27FC236}">
                <a16:creationId xmlns:a16="http://schemas.microsoft.com/office/drawing/2014/main" id="{7C2EEF3B-7493-4DCA-87F5-D49AA591DF33}"/>
              </a:ext>
            </a:extLst>
          </p:cNvPr>
          <p:cNvPicPr>
            <a:picLocks noChangeAspect="1"/>
          </p:cNvPicPr>
          <p:nvPr/>
        </p:nvPicPr>
        <p:blipFill>
          <a:blip r:embed="rId2"/>
          <a:stretch>
            <a:fillRect/>
          </a:stretch>
        </p:blipFill>
        <p:spPr>
          <a:xfrm>
            <a:off x="494743" y="634670"/>
            <a:ext cx="11247314" cy="1676400"/>
          </a:xfrm>
          <a:prstGeom prst="rect">
            <a:avLst/>
          </a:prstGeom>
        </p:spPr>
      </p:pic>
      <p:sp>
        <p:nvSpPr>
          <p:cNvPr id="5" name="Rectangle 4">
            <a:extLst>
              <a:ext uri="{FF2B5EF4-FFF2-40B4-BE49-F238E27FC236}">
                <a16:creationId xmlns:a16="http://schemas.microsoft.com/office/drawing/2014/main" id="{91A4F2C8-B637-4FDD-9ADA-42A72BE91416}"/>
              </a:ext>
            </a:extLst>
          </p:cNvPr>
          <p:cNvSpPr/>
          <p:nvPr/>
        </p:nvSpPr>
        <p:spPr>
          <a:xfrm>
            <a:off x="131619" y="2324418"/>
            <a:ext cx="11610437" cy="584775"/>
          </a:xfrm>
          <a:prstGeom prst="rect">
            <a:avLst/>
          </a:prstGeom>
        </p:spPr>
        <p:txBody>
          <a:bodyPr wrap="square">
            <a:spAutoFit/>
          </a:bodyPr>
          <a:lstStyle/>
          <a:p>
            <a:r>
              <a:rPr lang="en-US" sz="1600" b="1" i="0" dirty="0">
                <a:effectLst/>
                <a:latin typeface="-apple-system"/>
              </a:rPr>
              <a:t>North-West &amp; South </a:t>
            </a:r>
            <a:r>
              <a:rPr lang="en-US" sz="1600" i="0" dirty="0">
                <a:effectLst/>
                <a:latin typeface="-apple-system"/>
              </a:rPr>
              <a:t>- Dominated with general hospitals and medical care units. However, there is very less number of dental care units observed in this cluster as well.</a:t>
            </a:r>
          </a:p>
        </p:txBody>
      </p:sp>
      <p:pic>
        <p:nvPicPr>
          <p:cNvPr id="6" name="Picture 5">
            <a:extLst>
              <a:ext uri="{FF2B5EF4-FFF2-40B4-BE49-F238E27FC236}">
                <a16:creationId xmlns:a16="http://schemas.microsoft.com/office/drawing/2014/main" id="{38FD92DF-29ED-4F23-98FB-3DD30656EC1B}"/>
              </a:ext>
            </a:extLst>
          </p:cNvPr>
          <p:cNvPicPr>
            <a:picLocks noChangeAspect="1"/>
          </p:cNvPicPr>
          <p:nvPr/>
        </p:nvPicPr>
        <p:blipFill>
          <a:blip r:embed="rId3"/>
          <a:stretch>
            <a:fillRect/>
          </a:stretch>
        </p:blipFill>
        <p:spPr>
          <a:xfrm>
            <a:off x="235528" y="2909193"/>
            <a:ext cx="11263746" cy="3838575"/>
          </a:xfrm>
          <a:prstGeom prst="rect">
            <a:avLst/>
          </a:prstGeom>
        </p:spPr>
      </p:pic>
    </p:spTree>
    <p:extLst>
      <p:ext uri="{BB962C8B-B14F-4D97-AF65-F5344CB8AC3E}">
        <p14:creationId xmlns:p14="http://schemas.microsoft.com/office/powerpoint/2010/main" val="4167554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8C2D3-9826-4405-8076-8670D98DF753}"/>
              </a:ext>
            </a:extLst>
          </p:cNvPr>
          <p:cNvSpPr>
            <a:spLocks noGrp="1"/>
          </p:cNvSpPr>
          <p:nvPr>
            <p:ph type="title"/>
          </p:nvPr>
        </p:nvSpPr>
        <p:spPr>
          <a:xfrm>
            <a:off x="0" y="0"/>
            <a:ext cx="10515600" cy="681037"/>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3CF5CD41-5D85-4CDF-9A31-54625FC066FB}"/>
              </a:ext>
            </a:extLst>
          </p:cNvPr>
          <p:cNvSpPr>
            <a:spLocks noGrp="1"/>
          </p:cNvSpPr>
          <p:nvPr>
            <p:ph idx="1"/>
          </p:nvPr>
        </p:nvSpPr>
        <p:spPr>
          <a:xfrm>
            <a:off x="152399" y="1022062"/>
            <a:ext cx="11817927" cy="4351338"/>
          </a:xfrm>
        </p:spPr>
        <p:txBody>
          <a:bodyPr>
            <a:normAutofit/>
          </a:bodyPr>
          <a:lstStyle/>
          <a:p>
            <a:r>
              <a:rPr lang="en-US" sz="2200" dirty="0"/>
              <a:t>It is observed that East and Outskirts1 have a dense number of dental care units</a:t>
            </a:r>
          </a:p>
          <a:p>
            <a:r>
              <a:rPr lang="en-US" sz="2200" dirty="0"/>
              <a:t>On the other hand, Central, North-West, South and Outskirts2 have very less or insignificant number of dental care units. </a:t>
            </a:r>
          </a:p>
          <a:p>
            <a:r>
              <a:rPr lang="en-US" sz="2200" dirty="0"/>
              <a:t>Though general hospitals have a predominance presence in all areas of Bangalore, however, dental care units seem to be only available in East and outskirts1 areas. </a:t>
            </a:r>
          </a:p>
          <a:p>
            <a:r>
              <a:rPr lang="en-US" sz="2200" dirty="0"/>
              <a:t>Where there is a huge traffic related concerns to travel across the city, it is quite suggestive to have special dental care units in Central, North-West, South and Outskirts2 as well. </a:t>
            </a:r>
          </a:p>
          <a:p>
            <a:r>
              <a:rPr lang="en-US" sz="2200" dirty="0"/>
              <a:t>While currently, it seems general hospitals are provisioning the dental care for people near to these areas, however, special dental care units could be more  beneficiary for the people local to these areas.</a:t>
            </a:r>
            <a:endParaRPr lang="en-US" dirty="0"/>
          </a:p>
        </p:txBody>
      </p:sp>
    </p:spTree>
    <p:extLst>
      <p:ext uri="{BB962C8B-B14F-4D97-AF65-F5344CB8AC3E}">
        <p14:creationId xmlns:p14="http://schemas.microsoft.com/office/powerpoint/2010/main" val="567178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97F7-0733-43C0-A8E1-CA2F1835526B}"/>
              </a:ext>
            </a:extLst>
          </p:cNvPr>
          <p:cNvSpPr>
            <a:spLocks noGrp="1"/>
          </p:cNvSpPr>
          <p:nvPr>
            <p:ph type="title"/>
          </p:nvPr>
        </p:nvSpPr>
        <p:spPr>
          <a:xfrm>
            <a:off x="187036" y="18256"/>
            <a:ext cx="10515600" cy="662782"/>
          </a:xfrm>
        </p:spPr>
        <p:txBody>
          <a:bodyPr>
            <a:normAutofit fontScale="90000"/>
          </a:bodyPr>
          <a:lstStyle/>
          <a:p>
            <a:r>
              <a:rPr lang="en-US" dirty="0"/>
              <a:t>Appendix</a:t>
            </a:r>
          </a:p>
        </p:txBody>
      </p:sp>
      <p:sp>
        <p:nvSpPr>
          <p:cNvPr id="3" name="Content Placeholder 2">
            <a:extLst>
              <a:ext uri="{FF2B5EF4-FFF2-40B4-BE49-F238E27FC236}">
                <a16:creationId xmlns:a16="http://schemas.microsoft.com/office/drawing/2014/main" id="{F0F17C05-87ED-4356-8680-5B0C9216FCA8}"/>
              </a:ext>
            </a:extLst>
          </p:cNvPr>
          <p:cNvSpPr>
            <a:spLocks noGrp="1"/>
          </p:cNvSpPr>
          <p:nvPr>
            <p:ph idx="1"/>
          </p:nvPr>
        </p:nvSpPr>
        <p:spPr>
          <a:xfrm>
            <a:off x="353290" y="1063625"/>
            <a:ext cx="11838709" cy="4351338"/>
          </a:xfrm>
        </p:spPr>
        <p:txBody>
          <a:bodyPr>
            <a:normAutofit/>
          </a:bodyPr>
          <a:lstStyle/>
          <a:p>
            <a:r>
              <a:rPr lang="en-US" sz="1600" dirty="0"/>
              <a:t>https://data.gov.in/catalog/locality-based-pincode</a:t>
            </a:r>
          </a:p>
          <a:p>
            <a:r>
              <a:rPr lang="en-US" sz="1600" dirty="0">
                <a:hlinkClick r:id="rId2"/>
              </a:rPr>
              <a:t>https://api.data.gov.in/resource/04cbe4b1-2f2b-4c39-a1d5-1c2e28bc0e32?api-key=</a:t>
            </a:r>
            <a:r>
              <a:rPr lang="en-US" sz="1600" dirty="0"/>
              <a:t>&amp;format=csv&amp;offset=0&amp;limit=1000000"</a:t>
            </a:r>
          </a:p>
          <a:p>
            <a:r>
              <a:rPr lang="en-US" sz="1600" dirty="0"/>
              <a:t>https://api.foursquare.com/v2/venues/explore?&amp;categoryId=4bf58dd8d48988d104941735</a:t>
            </a:r>
          </a:p>
        </p:txBody>
      </p:sp>
    </p:spTree>
    <p:extLst>
      <p:ext uri="{BB962C8B-B14F-4D97-AF65-F5344CB8AC3E}">
        <p14:creationId xmlns:p14="http://schemas.microsoft.com/office/powerpoint/2010/main" val="3742576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3F1A-0B93-4B2F-B736-8D261DACF965}"/>
              </a:ext>
            </a:extLst>
          </p:cNvPr>
          <p:cNvSpPr>
            <a:spLocks noGrp="1"/>
          </p:cNvSpPr>
          <p:nvPr>
            <p:ph type="title"/>
          </p:nvPr>
        </p:nvSpPr>
        <p:spPr>
          <a:xfrm>
            <a:off x="0" y="254288"/>
            <a:ext cx="10515600" cy="1325563"/>
          </a:xfrm>
        </p:spPr>
        <p:txBody>
          <a:bodyPr/>
          <a:lstStyle/>
          <a:p>
            <a:r>
              <a:rPr lang="en-US" b="1" dirty="0"/>
              <a:t>Introduction</a:t>
            </a:r>
            <a:br>
              <a:rPr lang="en-US" b="1" dirty="0"/>
            </a:br>
            <a:endParaRPr lang="en-US" dirty="0"/>
          </a:p>
        </p:txBody>
      </p:sp>
      <p:sp>
        <p:nvSpPr>
          <p:cNvPr id="3" name="Content Placeholder 2">
            <a:extLst>
              <a:ext uri="{FF2B5EF4-FFF2-40B4-BE49-F238E27FC236}">
                <a16:creationId xmlns:a16="http://schemas.microsoft.com/office/drawing/2014/main" id="{A0735701-05FA-4F8C-90C0-A7EBE8BCFE1E}"/>
              </a:ext>
            </a:extLst>
          </p:cNvPr>
          <p:cNvSpPr>
            <a:spLocks noGrp="1"/>
          </p:cNvSpPr>
          <p:nvPr>
            <p:ph idx="1"/>
          </p:nvPr>
        </p:nvSpPr>
        <p:spPr>
          <a:xfrm>
            <a:off x="138546" y="1253331"/>
            <a:ext cx="11845636" cy="5239544"/>
          </a:xfrm>
        </p:spPr>
        <p:txBody>
          <a:bodyPr>
            <a:normAutofit fontScale="62500" lnSpcReduction="20000"/>
          </a:bodyPr>
          <a:lstStyle/>
          <a:p>
            <a:pPr marL="0" indent="0">
              <a:buNone/>
            </a:pPr>
            <a:r>
              <a:rPr lang="en-US" dirty="0"/>
              <a:t>This section provides information about context of this project. This also states about business problem and target audience.</a:t>
            </a:r>
          </a:p>
          <a:p>
            <a:pPr marL="0" indent="0">
              <a:buNone/>
            </a:pPr>
            <a:endParaRPr lang="en-US" dirty="0"/>
          </a:p>
          <a:p>
            <a:pPr>
              <a:buFont typeface="Wingdings" panose="05000000000000000000" pitchFamily="2" charset="2"/>
              <a:buChar char="Ø"/>
            </a:pPr>
            <a:r>
              <a:rPr lang="en-US" b="1" dirty="0"/>
              <a:t>Background</a:t>
            </a:r>
          </a:p>
          <a:p>
            <a:pPr lvl="1"/>
            <a:r>
              <a:rPr lang="en-US" dirty="0"/>
              <a:t>Bangalore is rightly called as Silicon Valley of India and also the IT Capital of India. </a:t>
            </a:r>
          </a:p>
          <a:p>
            <a:pPr lvl="1"/>
            <a:r>
              <a:rPr lang="en-US" dirty="0"/>
              <a:t>With the growth of IT related business, Bangalore is growing rapidly with a variety of other businesses and services like Hotel, Health, Education, Eateries, Entertainments, Travel and many more. </a:t>
            </a:r>
          </a:p>
          <a:p>
            <a:pPr lvl="1"/>
            <a:r>
              <a:rPr lang="en-US" dirty="0"/>
              <a:t>Opening up any new health center, restaurant or any other businesses/services needs an understanding of city's geography, neighborhood and diversities. With the rapid growth in population, one of the major services that has taken a top priority in Bangalore is health. </a:t>
            </a:r>
          </a:p>
          <a:p>
            <a:pPr lvl="1"/>
            <a:r>
              <a:rPr lang="en-US" dirty="0"/>
              <a:t>There has been significant increase in number of health care units in recent years, and with modern health technologies, easier medical insurance and various government policies, Bangalore has become a true hub for health care services.</a:t>
            </a:r>
          </a:p>
          <a:p>
            <a:pPr marL="0" indent="0">
              <a:buNone/>
            </a:pPr>
            <a:endParaRPr lang="en-US" dirty="0"/>
          </a:p>
          <a:p>
            <a:pPr>
              <a:buFont typeface="Wingdings" panose="05000000000000000000" pitchFamily="2" charset="2"/>
              <a:buChar char="Ø"/>
            </a:pPr>
            <a:r>
              <a:rPr lang="en-US" b="1" dirty="0"/>
              <a:t>Business Problem</a:t>
            </a:r>
          </a:p>
          <a:p>
            <a:pPr lvl="1"/>
            <a:r>
              <a:rPr lang="en-US" dirty="0"/>
              <a:t>The business problem that we are looking into is related to opening up a new dental care unit in Bangalore. </a:t>
            </a:r>
          </a:p>
          <a:p>
            <a:pPr lvl="1"/>
            <a:r>
              <a:rPr lang="en-US" dirty="0"/>
              <a:t>The study must include the kind of health centers, special cares are already available in and around Bangalore and how these are distributed among the city. </a:t>
            </a:r>
          </a:p>
          <a:p>
            <a:pPr lvl="1"/>
            <a:r>
              <a:rPr lang="en-US" dirty="0"/>
              <a:t>If a new specialty health care center (i.e. for dental care) is required to be setup, which area of Bangalore would be preferred.</a:t>
            </a:r>
          </a:p>
          <a:p>
            <a:pPr marL="457200" lvl="1" indent="0">
              <a:buNone/>
            </a:pPr>
            <a:endParaRPr lang="en-US" dirty="0"/>
          </a:p>
          <a:p>
            <a:pPr>
              <a:buFont typeface="Wingdings" panose="05000000000000000000" pitchFamily="2" charset="2"/>
              <a:buChar char="Ø"/>
            </a:pPr>
            <a:r>
              <a:rPr lang="en-US" b="1" dirty="0"/>
              <a:t>Target Audience</a:t>
            </a:r>
          </a:p>
          <a:p>
            <a:pPr lvl="1"/>
            <a:r>
              <a:rPr lang="en-US" dirty="0"/>
              <a:t>This project would be useful for someone who would be interested in looking for opening up a new dental care unit in Bangalore.</a:t>
            </a:r>
          </a:p>
          <a:p>
            <a:pPr lvl="1"/>
            <a:r>
              <a:rPr lang="en-US" dirty="0"/>
              <a:t> Government health department, private health service group and even an individual dentist would be beneficiary of this study. </a:t>
            </a:r>
          </a:p>
          <a:p>
            <a:pPr lvl="1"/>
            <a:r>
              <a:rPr lang="en-US" dirty="0"/>
              <a:t>This project will provide analytical guideline about the preferred zones for opening up a dental care unit in Bangalore.</a:t>
            </a:r>
            <a:r>
              <a:rPr lang="en-US" dirty="0">
                <a:hlinkClick r:id="rId2"/>
              </a:rPr>
              <a:t>¶</a:t>
            </a:r>
            <a:endParaRPr lang="en-US" dirty="0"/>
          </a:p>
          <a:p>
            <a:endParaRPr lang="en-US" dirty="0"/>
          </a:p>
        </p:txBody>
      </p:sp>
    </p:spTree>
    <p:extLst>
      <p:ext uri="{BB962C8B-B14F-4D97-AF65-F5344CB8AC3E}">
        <p14:creationId xmlns:p14="http://schemas.microsoft.com/office/powerpoint/2010/main" val="3294215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A7D4-216A-48E5-B23D-713565FA1BBC}"/>
              </a:ext>
            </a:extLst>
          </p:cNvPr>
          <p:cNvSpPr>
            <a:spLocks noGrp="1"/>
          </p:cNvSpPr>
          <p:nvPr>
            <p:ph type="title"/>
          </p:nvPr>
        </p:nvSpPr>
        <p:spPr>
          <a:xfrm>
            <a:off x="214745" y="427181"/>
            <a:ext cx="10515600" cy="507711"/>
          </a:xfrm>
        </p:spPr>
        <p:txBody>
          <a:bodyPr>
            <a:normAutofit fontScale="90000"/>
          </a:bodyPr>
          <a:lstStyle/>
          <a:p>
            <a:r>
              <a:rPr lang="en-US" b="1" dirty="0"/>
              <a:t>Data Requirement</a:t>
            </a:r>
            <a:br>
              <a:rPr lang="en-US" b="1" dirty="0"/>
            </a:br>
            <a:endParaRPr lang="en-US" dirty="0"/>
          </a:p>
        </p:txBody>
      </p:sp>
      <p:sp>
        <p:nvSpPr>
          <p:cNvPr id="3" name="Content Placeholder 2">
            <a:extLst>
              <a:ext uri="{FF2B5EF4-FFF2-40B4-BE49-F238E27FC236}">
                <a16:creationId xmlns:a16="http://schemas.microsoft.com/office/drawing/2014/main" id="{EE934CE9-16F3-4A26-BB6F-635014C4CFBE}"/>
              </a:ext>
            </a:extLst>
          </p:cNvPr>
          <p:cNvSpPr>
            <a:spLocks noGrp="1"/>
          </p:cNvSpPr>
          <p:nvPr>
            <p:ph idx="1"/>
          </p:nvPr>
        </p:nvSpPr>
        <p:spPr>
          <a:xfrm>
            <a:off x="214744" y="791872"/>
            <a:ext cx="11977255" cy="5525800"/>
          </a:xfrm>
        </p:spPr>
        <p:txBody>
          <a:bodyPr>
            <a:noAutofit/>
          </a:bodyPr>
          <a:lstStyle/>
          <a:p>
            <a:pPr marL="0" indent="0">
              <a:buNone/>
            </a:pPr>
            <a:r>
              <a:rPr lang="en-US" sz="1400" dirty="0"/>
              <a:t>This section describes Data that will be used to solve the problem and the source of the data</a:t>
            </a:r>
          </a:p>
          <a:p>
            <a:pPr>
              <a:buFont typeface="Wingdings" panose="05000000000000000000" pitchFamily="2" charset="2"/>
              <a:buChar char="Ø"/>
            </a:pPr>
            <a:r>
              <a:rPr lang="en-US" sz="1400" b="1" dirty="0"/>
              <a:t>Data Attributes</a:t>
            </a:r>
          </a:p>
          <a:p>
            <a:pPr lvl="1"/>
            <a:r>
              <a:rPr lang="en-US" sz="1400" dirty="0"/>
              <a:t>The Data Requirement for analyzing this business problem is to obtain data having Bangalore area, location, pin-code, and also latitude and longitude. This information is needed for Bangalore urban areas. </a:t>
            </a:r>
          </a:p>
          <a:p>
            <a:pPr lvl="1"/>
            <a:r>
              <a:rPr lang="en-US" sz="1400" dirty="0"/>
              <a:t>Based on these data, FourSquare API will be used to get the venue details having medical centers in Bangalore within a radius of 3000 meters.</a:t>
            </a:r>
          </a:p>
          <a:p>
            <a:pPr marL="457200" lvl="1" indent="0">
              <a:buNone/>
            </a:pPr>
            <a:endParaRPr lang="en-US" sz="1400" dirty="0"/>
          </a:p>
          <a:p>
            <a:pPr>
              <a:buFont typeface="Wingdings" panose="05000000000000000000" pitchFamily="2" charset="2"/>
              <a:buChar char="Ø"/>
            </a:pPr>
            <a:r>
              <a:rPr lang="en-US" sz="1400" b="1" dirty="0"/>
              <a:t>Data Sources</a:t>
            </a:r>
          </a:p>
          <a:p>
            <a:pPr lvl="1"/>
            <a:r>
              <a:rPr lang="en-US" sz="1400" dirty="0"/>
              <a:t>Data could be downloaded from Indian Government website (</a:t>
            </a:r>
            <a:r>
              <a:rPr lang="en-US" sz="1400" dirty="0">
                <a:hlinkClick r:id="rId2"/>
              </a:rPr>
              <a:t>https://data.gov.in/catalog/locality-based-pincode)</a:t>
            </a:r>
            <a:r>
              <a:rPr lang="en-US" sz="1400" dirty="0"/>
              <a:t>. This has quite good quality data for Bangalore urban areas (which is where this study needs to be conducted)</a:t>
            </a:r>
          </a:p>
          <a:p>
            <a:pPr lvl="1"/>
            <a:r>
              <a:rPr lang="en-US" sz="1400" dirty="0"/>
              <a:t>Based on these data, FourSquare APIs would be used to obtain location and types of various the medical care units</a:t>
            </a:r>
          </a:p>
          <a:p>
            <a:pPr marL="0" indent="0">
              <a:buNone/>
            </a:pPr>
            <a:endParaRPr lang="en-US" sz="1400" dirty="0"/>
          </a:p>
          <a:p>
            <a:pPr>
              <a:buFont typeface="Wingdings" panose="05000000000000000000" pitchFamily="2" charset="2"/>
              <a:buChar char="Ø"/>
            </a:pPr>
            <a:r>
              <a:rPr lang="en-US" sz="1400" b="1" dirty="0"/>
              <a:t>Obtaining Datasets</a:t>
            </a:r>
          </a:p>
          <a:p>
            <a:pPr lvl="1"/>
            <a:r>
              <a:rPr lang="en-US" sz="1400" dirty="0"/>
              <a:t>Data found at </a:t>
            </a:r>
            <a:r>
              <a:rPr lang="en-US" sz="1400" dirty="0">
                <a:hlinkClick r:id="rId3"/>
              </a:rPr>
              <a:t>https://data.gov.in/catalog/locality-based-pincode</a:t>
            </a:r>
            <a:r>
              <a:rPr lang="en-US" sz="1400" dirty="0"/>
              <a:t> could be accessed by registering to the site. </a:t>
            </a:r>
          </a:p>
          <a:p>
            <a:pPr lvl="1"/>
            <a:r>
              <a:rPr lang="en-US" sz="1400" dirty="0"/>
              <a:t>Once registered, API key could be generated and then using the key, the data could be downloaded in CSV format by accessing this URL: </a:t>
            </a:r>
            <a:r>
              <a:rPr lang="en-US" sz="1400" dirty="0">
                <a:hlinkClick r:id="rId4"/>
              </a:rPr>
              <a:t>https://api.data.gov.in/resource/04cbe4b1-2f2b-4c39-a1d5-1c2e28bc0e32?api-key=&amp;format=csv&amp;offset=0&amp;limit=1000000</a:t>
            </a:r>
            <a:endParaRPr lang="en-US" sz="1400" dirty="0"/>
          </a:p>
          <a:p>
            <a:pPr lvl="1"/>
            <a:endParaRPr lang="en-US" sz="1400" dirty="0"/>
          </a:p>
          <a:p>
            <a:pPr>
              <a:buFont typeface="Wingdings" panose="05000000000000000000" pitchFamily="2" charset="2"/>
              <a:buChar char="Ø"/>
            </a:pPr>
            <a:r>
              <a:rPr lang="en-US" sz="1400" b="1" dirty="0"/>
              <a:t>Data Processing</a:t>
            </a:r>
          </a:p>
          <a:p>
            <a:pPr lvl="1"/>
            <a:r>
              <a:rPr lang="en-US" sz="1400" dirty="0"/>
              <a:t>Using Foursquare APIs we would fetch 'Medical Center' ( </a:t>
            </a:r>
            <a:r>
              <a:rPr lang="en-US" sz="1400" dirty="0" err="1"/>
              <a:t>CategoryID</a:t>
            </a:r>
            <a:r>
              <a:rPr lang="en-US" sz="1400" dirty="0"/>
              <a:t> = 4bf58dd8d48988d104941735) around the postal code areas of Bangalore.</a:t>
            </a:r>
          </a:p>
          <a:p>
            <a:pPr lvl="1"/>
            <a:r>
              <a:rPr lang="en-US" sz="1400" dirty="0"/>
              <a:t>We would be looking at the various kind of medical centers distributed in various postal zones of Bangalore with a radius of 3000 meters.</a:t>
            </a:r>
          </a:p>
          <a:p>
            <a:pPr marL="0" indent="0">
              <a:buNone/>
            </a:pPr>
            <a:br>
              <a:rPr lang="en-US" sz="1400" dirty="0"/>
            </a:br>
            <a:endParaRPr lang="en-US" sz="1400" b="1" dirty="0"/>
          </a:p>
          <a:p>
            <a:pPr marL="0" indent="0">
              <a:buNone/>
            </a:pPr>
            <a:endParaRPr lang="en-US" sz="1600" dirty="0"/>
          </a:p>
        </p:txBody>
      </p:sp>
    </p:spTree>
    <p:extLst>
      <p:ext uri="{BB962C8B-B14F-4D97-AF65-F5344CB8AC3E}">
        <p14:creationId xmlns:p14="http://schemas.microsoft.com/office/powerpoint/2010/main" val="128119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74B8-1347-4568-B497-5164FAA7AD0F}"/>
              </a:ext>
            </a:extLst>
          </p:cNvPr>
          <p:cNvSpPr>
            <a:spLocks noGrp="1"/>
          </p:cNvSpPr>
          <p:nvPr>
            <p:ph type="title"/>
          </p:nvPr>
        </p:nvSpPr>
        <p:spPr/>
        <p:txBody>
          <a:bodyPr/>
          <a:lstStyle/>
          <a:p>
            <a:r>
              <a:rPr lang="en-US" b="1" dirty="0"/>
              <a:t>Methodology</a:t>
            </a:r>
            <a:br>
              <a:rPr lang="en-US" b="1" dirty="0"/>
            </a:br>
            <a:endParaRPr lang="en-US" dirty="0"/>
          </a:p>
        </p:txBody>
      </p:sp>
      <p:sp>
        <p:nvSpPr>
          <p:cNvPr id="3" name="Content Placeholder 2">
            <a:extLst>
              <a:ext uri="{FF2B5EF4-FFF2-40B4-BE49-F238E27FC236}">
                <a16:creationId xmlns:a16="http://schemas.microsoft.com/office/drawing/2014/main" id="{25BD2E00-341C-4EAD-A627-F8DAFD6BF7E6}"/>
              </a:ext>
            </a:extLst>
          </p:cNvPr>
          <p:cNvSpPr>
            <a:spLocks noGrp="1"/>
          </p:cNvSpPr>
          <p:nvPr>
            <p:ph idx="1"/>
          </p:nvPr>
        </p:nvSpPr>
        <p:spPr>
          <a:xfrm>
            <a:off x="838200" y="1122218"/>
            <a:ext cx="10515600" cy="5054745"/>
          </a:xfrm>
        </p:spPr>
        <p:txBody>
          <a:bodyPr>
            <a:normAutofit/>
          </a:bodyPr>
          <a:lstStyle/>
          <a:p>
            <a:pPr marL="0" indent="0">
              <a:buNone/>
            </a:pPr>
            <a:r>
              <a:rPr lang="en-US" sz="2400" dirty="0"/>
              <a:t>Below methodologies would be used for this study</a:t>
            </a:r>
          </a:p>
          <a:p>
            <a:r>
              <a:rPr lang="en-US" sz="2400" dirty="0"/>
              <a:t>Data obtained from </a:t>
            </a:r>
            <a:r>
              <a:rPr lang="en-US" sz="2400" dirty="0">
                <a:hlinkClick r:id="rId2"/>
              </a:rPr>
              <a:t>https://data.gov.in/catalog/locality-based-pincode</a:t>
            </a:r>
            <a:r>
              <a:rPr lang="en-US" sz="2400" dirty="0"/>
              <a:t> has area information for all cities in India. Firstly we need to filter out the data for Bangalore. The resultant data should be cleaned based on the availability of latitude and longitude</a:t>
            </a:r>
          </a:p>
          <a:p>
            <a:r>
              <a:rPr lang="en-US" sz="2400" dirty="0"/>
              <a:t>We need to invoke FourSquare API to obtain the venue details for Medical centers available in Bangalore urban areas ( with a radius of 3000 meters)</a:t>
            </a:r>
          </a:p>
          <a:p>
            <a:r>
              <a:rPr lang="en-US" sz="2400" dirty="0"/>
              <a:t>We will wrangle data, sort it based on 1st common venue, 2nd common venue and so on</a:t>
            </a:r>
          </a:p>
          <a:p>
            <a:r>
              <a:rPr lang="en-US" sz="2400" dirty="0"/>
              <a:t>We will model these venue details of medical centers using K-Mean Clustering methodology. We will try with 2,3,4,5 clusters. We will analyze each of these clusters and try to conclude what would be the preferred zone to open up a new dental care.</a:t>
            </a:r>
          </a:p>
          <a:p>
            <a:endParaRPr lang="en-US" sz="2400" dirty="0"/>
          </a:p>
        </p:txBody>
      </p:sp>
    </p:spTree>
    <p:extLst>
      <p:ext uri="{BB962C8B-B14F-4D97-AF65-F5344CB8AC3E}">
        <p14:creationId xmlns:p14="http://schemas.microsoft.com/office/powerpoint/2010/main" val="2787445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6B739-7639-4613-8A9C-11E3EA36A9DF}"/>
              </a:ext>
            </a:extLst>
          </p:cNvPr>
          <p:cNvSpPr>
            <a:spLocks noGrp="1"/>
          </p:cNvSpPr>
          <p:nvPr>
            <p:ph type="title"/>
          </p:nvPr>
        </p:nvSpPr>
        <p:spPr/>
        <p:txBody>
          <a:bodyPr/>
          <a:lstStyle/>
          <a:p>
            <a:r>
              <a:rPr lang="en-US" dirty="0"/>
              <a:t>Sourcing the Data</a:t>
            </a:r>
          </a:p>
        </p:txBody>
      </p:sp>
      <p:pic>
        <p:nvPicPr>
          <p:cNvPr id="4" name="Content Placeholder 3">
            <a:extLst>
              <a:ext uri="{FF2B5EF4-FFF2-40B4-BE49-F238E27FC236}">
                <a16:creationId xmlns:a16="http://schemas.microsoft.com/office/drawing/2014/main" id="{E86C3DD5-4346-4FDE-AD0C-61B87302F8C6}"/>
              </a:ext>
            </a:extLst>
          </p:cNvPr>
          <p:cNvPicPr>
            <a:picLocks noGrp="1" noChangeAspect="1"/>
          </p:cNvPicPr>
          <p:nvPr>
            <p:ph idx="1"/>
          </p:nvPr>
        </p:nvPicPr>
        <p:blipFill>
          <a:blip r:embed="rId2"/>
          <a:stretch>
            <a:fillRect/>
          </a:stretch>
        </p:blipFill>
        <p:spPr>
          <a:xfrm>
            <a:off x="838200" y="1822234"/>
            <a:ext cx="10696378" cy="3765766"/>
          </a:xfrm>
          <a:prstGeom prst="rect">
            <a:avLst/>
          </a:prstGeom>
        </p:spPr>
      </p:pic>
    </p:spTree>
    <p:extLst>
      <p:ext uri="{BB962C8B-B14F-4D97-AF65-F5344CB8AC3E}">
        <p14:creationId xmlns:p14="http://schemas.microsoft.com/office/powerpoint/2010/main" val="1189475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5D9E-AC56-4F6A-94A8-4BCE7ABD3FD4}"/>
              </a:ext>
            </a:extLst>
          </p:cNvPr>
          <p:cNvSpPr>
            <a:spLocks noGrp="1"/>
          </p:cNvSpPr>
          <p:nvPr>
            <p:ph type="title"/>
          </p:nvPr>
        </p:nvSpPr>
        <p:spPr>
          <a:xfrm>
            <a:off x="242454" y="125989"/>
            <a:ext cx="10515600" cy="580593"/>
          </a:xfrm>
        </p:spPr>
        <p:txBody>
          <a:bodyPr>
            <a:normAutofit fontScale="90000"/>
          </a:bodyPr>
          <a:lstStyle/>
          <a:p>
            <a:r>
              <a:rPr lang="en-US" dirty="0"/>
              <a:t>Data Wrangling, Sorting, Formatting</a:t>
            </a:r>
          </a:p>
        </p:txBody>
      </p:sp>
      <p:sp>
        <p:nvSpPr>
          <p:cNvPr id="3" name="Content Placeholder 2">
            <a:extLst>
              <a:ext uri="{FF2B5EF4-FFF2-40B4-BE49-F238E27FC236}">
                <a16:creationId xmlns:a16="http://schemas.microsoft.com/office/drawing/2014/main" id="{52FFC7B7-513A-430C-B081-5B8F29F92886}"/>
              </a:ext>
            </a:extLst>
          </p:cNvPr>
          <p:cNvSpPr>
            <a:spLocks noGrp="1"/>
          </p:cNvSpPr>
          <p:nvPr>
            <p:ph idx="1"/>
          </p:nvPr>
        </p:nvSpPr>
        <p:spPr>
          <a:xfrm>
            <a:off x="381000" y="809770"/>
            <a:ext cx="10515600" cy="1545503"/>
          </a:xfrm>
        </p:spPr>
        <p:txBody>
          <a:bodyPr>
            <a:normAutofit fontScale="47500" lnSpcReduction="20000"/>
          </a:bodyPr>
          <a:lstStyle/>
          <a:p>
            <a:r>
              <a:rPr lang="en-US" dirty="0"/>
              <a:t>Data obtained above has area, postal code , office Type,  division name, circle name, district name, latitude, longitude and few more information for all cities/locations in India. We filtered the data only for 'Bangalore' as '</a:t>
            </a:r>
            <a:r>
              <a:rPr lang="en-US" dirty="0" err="1"/>
              <a:t>DistrictName</a:t>
            </a:r>
            <a:r>
              <a:rPr lang="en-US" dirty="0"/>
              <a:t>’. </a:t>
            </a:r>
          </a:p>
          <a:p>
            <a:r>
              <a:rPr lang="en-US" dirty="0"/>
              <a:t>It was observed that all postal codes in Bangalore do not have latitude and longitude information. Rows without any longitude or latitude have been dropped. </a:t>
            </a:r>
          </a:p>
          <a:p>
            <a:r>
              <a:rPr lang="en-US" dirty="0"/>
              <a:t>Apart from postal codes, latitude and longitude, remaining attributes could be ignored. Now, we get the venue details for category as 'Medical Care'(</a:t>
            </a:r>
            <a:r>
              <a:rPr lang="en-US" dirty="0" err="1"/>
              <a:t>CategoryId</a:t>
            </a:r>
            <a:r>
              <a:rPr lang="en-US" dirty="0"/>
              <a:t>=4bf58dd8d48988d104941735) using FourSquare API. </a:t>
            </a:r>
          </a:p>
          <a:p>
            <a:r>
              <a:rPr lang="en-US" dirty="0"/>
              <a:t>After that we rearrange the data with most common venues based on the sorted postal codes within Bangalore</a:t>
            </a:r>
          </a:p>
          <a:p>
            <a:endParaRPr lang="en-US" dirty="0"/>
          </a:p>
        </p:txBody>
      </p:sp>
      <p:pic>
        <p:nvPicPr>
          <p:cNvPr id="4" name="Picture 3">
            <a:extLst>
              <a:ext uri="{FF2B5EF4-FFF2-40B4-BE49-F238E27FC236}">
                <a16:creationId xmlns:a16="http://schemas.microsoft.com/office/drawing/2014/main" id="{C6D6FB9C-CFA9-46D9-AF4B-F9DE4DBB3560}"/>
              </a:ext>
            </a:extLst>
          </p:cNvPr>
          <p:cNvPicPr>
            <a:picLocks noChangeAspect="1"/>
          </p:cNvPicPr>
          <p:nvPr/>
        </p:nvPicPr>
        <p:blipFill>
          <a:blip r:embed="rId2"/>
          <a:stretch>
            <a:fillRect/>
          </a:stretch>
        </p:blipFill>
        <p:spPr>
          <a:xfrm>
            <a:off x="526905" y="2634962"/>
            <a:ext cx="10914403" cy="3156238"/>
          </a:xfrm>
          <a:prstGeom prst="rect">
            <a:avLst/>
          </a:prstGeom>
        </p:spPr>
      </p:pic>
    </p:spTree>
    <p:extLst>
      <p:ext uri="{BB962C8B-B14F-4D97-AF65-F5344CB8AC3E}">
        <p14:creationId xmlns:p14="http://schemas.microsoft.com/office/powerpoint/2010/main" val="4171097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0E4C-34F9-46FB-885C-BDB9419E24A4}"/>
              </a:ext>
            </a:extLst>
          </p:cNvPr>
          <p:cNvSpPr>
            <a:spLocks noGrp="1"/>
          </p:cNvSpPr>
          <p:nvPr>
            <p:ph type="title"/>
          </p:nvPr>
        </p:nvSpPr>
        <p:spPr>
          <a:xfrm>
            <a:off x="0" y="18256"/>
            <a:ext cx="10515600" cy="662782"/>
          </a:xfrm>
        </p:spPr>
        <p:txBody>
          <a:bodyPr>
            <a:normAutofit fontScale="90000"/>
          </a:bodyPr>
          <a:lstStyle/>
          <a:p>
            <a:r>
              <a:rPr lang="en-US" dirty="0"/>
              <a:t>Apply K-means clustering</a:t>
            </a:r>
          </a:p>
        </p:txBody>
      </p:sp>
      <p:sp>
        <p:nvSpPr>
          <p:cNvPr id="3" name="Content Placeholder 2">
            <a:extLst>
              <a:ext uri="{FF2B5EF4-FFF2-40B4-BE49-F238E27FC236}">
                <a16:creationId xmlns:a16="http://schemas.microsoft.com/office/drawing/2014/main" id="{12662F11-827D-49F1-A691-02B49317B6B5}"/>
              </a:ext>
            </a:extLst>
          </p:cNvPr>
          <p:cNvSpPr>
            <a:spLocks noGrp="1"/>
          </p:cNvSpPr>
          <p:nvPr>
            <p:ph idx="1"/>
          </p:nvPr>
        </p:nvSpPr>
        <p:spPr>
          <a:xfrm>
            <a:off x="200891" y="681038"/>
            <a:ext cx="11547764" cy="2505507"/>
          </a:xfrm>
        </p:spPr>
        <p:txBody>
          <a:bodyPr>
            <a:normAutofit/>
          </a:bodyPr>
          <a:lstStyle/>
          <a:p>
            <a:r>
              <a:rPr lang="en-US" sz="1400" dirty="0"/>
              <a:t>Now we would group the data by the Venue Category (i.e. medical care) and use clustering on these data using </a:t>
            </a:r>
            <a:r>
              <a:rPr lang="en-US" sz="1400" dirty="0" err="1"/>
              <a:t>KMeans</a:t>
            </a:r>
            <a:r>
              <a:rPr lang="en-US" sz="1400" dirty="0"/>
              <a:t>. </a:t>
            </a:r>
            <a:r>
              <a:rPr lang="en-US" sz="1400" dirty="0" err="1"/>
              <a:t>KMeans</a:t>
            </a:r>
            <a:r>
              <a:rPr lang="en-US" sz="1400" dirty="0"/>
              <a:t> is very useful to form "groups" based on the unlabeled data that we have formed so far. We would create clusters of 2-5, and analyze the data to see the variety of medical care units clustered within Bangalore area.</a:t>
            </a:r>
          </a:p>
          <a:p>
            <a:r>
              <a:rPr lang="en-US" sz="1400" dirty="0"/>
              <a:t>Below is Bangalore Map with postal codes. We will plot the clusters on this map in next step</a:t>
            </a:r>
          </a:p>
          <a:p>
            <a:endParaRPr lang="en-US" sz="1400" dirty="0"/>
          </a:p>
        </p:txBody>
      </p:sp>
      <p:pic>
        <p:nvPicPr>
          <p:cNvPr id="4" name="Picture 3">
            <a:extLst>
              <a:ext uri="{FF2B5EF4-FFF2-40B4-BE49-F238E27FC236}">
                <a16:creationId xmlns:a16="http://schemas.microsoft.com/office/drawing/2014/main" id="{2335050D-D03D-49B0-8248-C8FB1E5275BD}"/>
              </a:ext>
            </a:extLst>
          </p:cNvPr>
          <p:cNvPicPr>
            <a:picLocks noChangeAspect="1"/>
          </p:cNvPicPr>
          <p:nvPr/>
        </p:nvPicPr>
        <p:blipFill>
          <a:blip r:embed="rId2"/>
          <a:stretch>
            <a:fillRect/>
          </a:stretch>
        </p:blipFill>
        <p:spPr>
          <a:xfrm>
            <a:off x="752042" y="2033587"/>
            <a:ext cx="10996613" cy="4631740"/>
          </a:xfrm>
          <a:prstGeom prst="rect">
            <a:avLst/>
          </a:prstGeom>
        </p:spPr>
      </p:pic>
    </p:spTree>
    <p:extLst>
      <p:ext uri="{BB962C8B-B14F-4D97-AF65-F5344CB8AC3E}">
        <p14:creationId xmlns:p14="http://schemas.microsoft.com/office/powerpoint/2010/main" val="78314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8620-7F00-4470-80D4-215760B4576D}"/>
              </a:ext>
            </a:extLst>
          </p:cNvPr>
          <p:cNvSpPr>
            <a:spLocks noGrp="1"/>
          </p:cNvSpPr>
          <p:nvPr>
            <p:ph type="title"/>
          </p:nvPr>
        </p:nvSpPr>
        <p:spPr>
          <a:xfrm>
            <a:off x="228600" y="406399"/>
            <a:ext cx="10515600" cy="549275"/>
          </a:xfrm>
        </p:spPr>
        <p:txBody>
          <a:bodyPr>
            <a:normAutofit fontScale="90000"/>
          </a:bodyPr>
          <a:lstStyle/>
          <a:p>
            <a:r>
              <a:rPr lang="en-US" b="1" dirty="0"/>
              <a:t>Results</a:t>
            </a:r>
            <a:br>
              <a:rPr lang="en-US" b="1" dirty="0"/>
            </a:br>
            <a:endParaRPr lang="en-US" dirty="0"/>
          </a:p>
        </p:txBody>
      </p:sp>
      <p:sp>
        <p:nvSpPr>
          <p:cNvPr id="3" name="Content Placeholder 2">
            <a:extLst>
              <a:ext uri="{FF2B5EF4-FFF2-40B4-BE49-F238E27FC236}">
                <a16:creationId xmlns:a16="http://schemas.microsoft.com/office/drawing/2014/main" id="{5E012BEA-7383-4E2D-AFC6-B6E137C15B60}"/>
              </a:ext>
            </a:extLst>
          </p:cNvPr>
          <p:cNvSpPr>
            <a:spLocks noGrp="1"/>
          </p:cNvSpPr>
          <p:nvPr>
            <p:ph idx="1"/>
          </p:nvPr>
        </p:nvSpPr>
        <p:spPr>
          <a:xfrm>
            <a:off x="228600" y="800390"/>
            <a:ext cx="10515600" cy="806738"/>
          </a:xfrm>
        </p:spPr>
        <p:txBody>
          <a:bodyPr>
            <a:normAutofit/>
          </a:bodyPr>
          <a:lstStyle/>
          <a:p>
            <a:pPr marL="0" indent="0">
              <a:buNone/>
            </a:pPr>
            <a:r>
              <a:rPr lang="en-US" sz="1600" dirty="0"/>
              <a:t>Now, lets look at the clusters that we have created</a:t>
            </a:r>
          </a:p>
          <a:p>
            <a:r>
              <a:rPr lang="en-US" sz="1600" dirty="0"/>
              <a:t>Clusters of 2 - Groups are divided into outskirts of Bangalore and central core zones of Bangalore</a:t>
            </a:r>
          </a:p>
          <a:p>
            <a:endParaRPr lang="en-US" sz="1600" dirty="0"/>
          </a:p>
        </p:txBody>
      </p:sp>
      <p:pic>
        <p:nvPicPr>
          <p:cNvPr id="4" name="Picture 3">
            <a:extLst>
              <a:ext uri="{FF2B5EF4-FFF2-40B4-BE49-F238E27FC236}">
                <a16:creationId xmlns:a16="http://schemas.microsoft.com/office/drawing/2014/main" id="{EA5F1D02-7422-44A6-AED9-849A6F6F1E6B}"/>
              </a:ext>
            </a:extLst>
          </p:cNvPr>
          <p:cNvPicPr>
            <a:picLocks noChangeAspect="1"/>
          </p:cNvPicPr>
          <p:nvPr/>
        </p:nvPicPr>
        <p:blipFill>
          <a:blip r:embed="rId2"/>
          <a:stretch>
            <a:fillRect/>
          </a:stretch>
        </p:blipFill>
        <p:spPr>
          <a:xfrm>
            <a:off x="493486" y="1882053"/>
            <a:ext cx="11146971" cy="4577805"/>
          </a:xfrm>
          <a:prstGeom prst="rect">
            <a:avLst/>
          </a:prstGeom>
        </p:spPr>
      </p:pic>
    </p:spTree>
    <p:extLst>
      <p:ext uri="{BB962C8B-B14F-4D97-AF65-F5344CB8AC3E}">
        <p14:creationId xmlns:p14="http://schemas.microsoft.com/office/powerpoint/2010/main" val="202116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1C7CF-A65F-473A-ADD6-3DFC2054DFDC}"/>
              </a:ext>
            </a:extLst>
          </p:cNvPr>
          <p:cNvSpPr>
            <a:spLocks noGrp="1"/>
          </p:cNvSpPr>
          <p:nvPr>
            <p:ph idx="1"/>
          </p:nvPr>
        </p:nvSpPr>
        <p:spPr>
          <a:xfrm>
            <a:off x="138545" y="446591"/>
            <a:ext cx="12053455" cy="972993"/>
          </a:xfrm>
        </p:spPr>
        <p:txBody>
          <a:bodyPr>
            <a:normAutofit/>
          </a:bodyPr>
          <a:lstStyle/>
          <a:p>
            <a:pPr marL="0" indent="0">
              <a:buNone/>
            </a:pPr>
            <a:r>
              <a:rPr lang="en-US" sz="1800" dirty="0"/>
              <a:t>Clusters</a:t>
            </a:r>
            <a:r>
              <a:rPr lang="en-US" sz="1400" dirty="0"/>
              <a:t> of 3 - Here clusters are created for (a) outskirts (b) north-west and slightly southern zones and remaining for (c) central and east Bangalore</a:t>
            </a:r>
          </a:p>
          <a:p>
            <a:endParaRPr lang="en-US" sz="1400" dirty="0"/>
          </a:p>
        </p:txBody>
      </p:sp>
      <p:pic>
        <p:nvPicPr>
          <p:cNvPr id="4" name="Picture 3">
            <a:extLst>
              <a:ext uri="{FF2B5EF4-FFF2-40B4-BE49-F238E27FC236}">
                <a16:creationId xmlns:a16="http://schemas.microsoft.com/office/drawing/2014/main" id="{AAFACA61-A8B0-4B61-9E50-77D40087052F}"/>
              </a:ext>
            </a:extLst>
          </p:cNvPr>
          <p:cNvPicPr>
            <a:picLocks noChangeAspect="1"/>
          </p:cNvPicPr>
          <p:nvPr/>
        </p:nvPicPr>
        <p:blipFill>
          <a:blip r:embed="rId2"/>
          <a:stretch>
            <a:fillRect/>
          </a:stretch>
        </p:blipFill>
        <p:spPr>
          <a:xfrm>
            <a:off x="628216" y="942109"/>
            <a:ext cx="10794527" cy="5469300"/>
          </a:xfrm>
          <a:prstGeom prst="rect">
            <a:avLst/>
          </a:prstGeom>
        </p:spPr>
      </p:pic>
    </p:spTree>
    <p:extLst>
      <p:ext uri="{BB962C8B-B14F-4D97-AF65-F5344CB8AC3E}">
        <p14:creationId xmlns:p14="http://schemas.microsoft.com/office/powerpoint/2010/main" val="2631055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1323</Words>
  <Application>Microsoft Office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Wingdings</vt:lpstr>
      <vt:lpstr>Office Theme</vt:lpstr>
      <vt:lpstr>To explore the neighborhood of City Bangalore for opening up a New Dental Care Unit </vt:lpstr>
      <vt:lpstr>Introduction </vt:lpstr>
      <vt:lpstr>Data Requirement </vt:lpstr>
      <vt:lpstr>Methodology </vt:lpstr>
      <vt:lpstr>Sourcing the Data</vt:lpstr>
      <vt:lpstr>Data Wrangling, Sorting, Formatting</vt:lpstr>
      <vt:lpstr>Apply K-means clustering</vt:lpstr>
      <vt:lpstr>Results </vt:lpstr>
      <vt:lpstr>PowerPoint Presentation</vt:lpstr>
      <vt:lpstr>PowerPoint Presentation</vt:lpstr>
      <vt:lpstr>PowerPoint Presentation</vt:lpstr>
      <vt:lpstr>Discussion </vt:lpstr>
      <vt:lpstr>PowerPoint Presentation</vt:lpstr>
      <vt:lpstr>PowerPoint Presentation</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explore the neighborhood of City Bangalore for opening up a New Dental Care </dc:title>
  <dc:creator>Rajarshi Ray</dc:creator>
  <cp:lastModifiedBy>Rajarshi Ray</cp:lastModifiedBy>
  <cp:revision>13</cp:revision>
  <dcterms:created xsi:type="dcterms:W3CDTF">2018-12-05T07:31:51Z</dcterms:created>
  <dcterms:modified xsi:type="dcterms:W3CDTF">2018-12-05T10:27:47Z</dcterms:modified>
</cp:coreProperties>
</file>